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3" r:id="rId4"/>
    <p:sldId id="306" r:id="rId5"/>
    <p:sldId id="300" r:id="rId6"/>
    <p:sldId id="308" r:id="rId7"/>
    <p:sldId id="317" r:id="rId8"/>
    <p:sldId id="302" r:id="rId9"/>
    <p:sldId id="272" r:id="rId10"/>
    <p:sldId id="309" r:id="rId11"/>
    <p:sldId id="310" r:id="rId12"/>
    <p:sldId id="313" r:id="rId13"/>
    <p:sldId id="279" r:id="rId14"/>
    <p:sldId id="303" r:id="rId15"/>
    <p:sldId id="266" r:id="rId16"/>
    <p:sldId id="270" r:id="rId17"/>
    <p:sldId id="29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4660" autoAdjust="0"/>
  </p:normalViewPr>
  <p:slideViewPr>
    <p:cSldViewPr snapToGrid="0">
      <p:cViewPr varScale="1">
        <p:scale>
          <a:sx n="111" d="100"/>
          <a:sy n="111" d="100"/>
        </p:scale>
        <p:origin x="47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899053348668513"/>
          <c:y val="2.3650585802263629E-2"/>
          <c:w val="0.6491987377982249"/>
          <c:h val="0.850665815470990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уровень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уч года</c:v>
                </c:pt>
                <c:pt idx="1">
                  <c:v>Конец уч года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0.42000000000000015</c:v>
                </c:pt>
                <c:pt idx="1">
                  <c:v>0.60000000000000031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EA-47C7-B14F-14A78BF8D5E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уч года</c:v>
                </c:pt>
                <c:pt idx="1">
                  <c:v>Конец уч года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EA-47C7-B14F-14A78BF8D5E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Начало уч года</c:v>
                </c:pt>
                <c:pt idx="1">
                  <c:v>Конец уч года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 formatCode="0%">
                  <c:v>2.0000000000000014E-2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EA-47C7-B14F-14A78BF8D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218944"/>
        <c:axId val="52056448"/>
      </c:barChart>
      <c:catAx>
        <c:axId val="101218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2056448"/>
        <c:crosses val="autoZero"/>
        <c:auto val="1"/>
        <c:lblAlgn val="ctr"/>
        <c:lblOffset val="100"/>
        <c:noMultiLvlLbl val="0"/>
      </c:catAx>
      <c:valAx>
        <c:axId val="520564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121894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24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22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68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995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23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47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21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596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6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2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138A3-72A8-4541-9BB5-7E3FF89788E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4FC23-33D7-4AC2-81EC-C1AEF81246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24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17" Type="http://schemas.openxmlformats.org/officeDocument/2006/relationships/image" Target="../media/image51.jpeg"/><Relationship Id="rId2" Type="http://schemas.openxmlformats.org/officeDocument/2006/relationships/image" Target="../media/image2.jpeg"/><Relationship Id="rId16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5" Type="http://schemas.openxmlformats.org/officeDocument/2006/relationships/image" Target="../media/image4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Relationship Id="rId14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0229" y="0"/>
            <a:ext cx="11132457" cy="1451429"/>
          </a:xfrm>
        </p:spPr>
        <p:txBody>
          <a:bodyPr>
            <a:normAutofit/>
          </a:bodyPr>
          <a:lstStyle/>
          <a:p>
            <a:r>
              <a:rPr lang="ru-RU" sz="1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</a:t>
            </a:r>
            <a:r>
              <a:rPr lang="ru-RU" sz="1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ru-RU" sz="1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lang="ru-RU" sz="1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br>
              <a:rPr lang="ru-RU" sz="1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ОБЩЕРАЗВИВАЮЩЕГО ВИДА №30 Г. ЛЕНИНОГОРСКА» МУНИЦИПАЛЬНОЕ ОБРАЗОВАНИЕ</a:t>
            </a:r>
            <a:br>
              <a:rPr lang="ru-RU" sz="1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«ЛЕНИНОГОРСКИЙ МУНИЦИПАЛЬНЫЙ РАЙОН» РЕСПУБЛИКИ ТАТАРСТАН</a:t>
            </a:r>
            <a:endParaRPr lang="ru-RU" sz="1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102" y="2002970"/>
            <a:ext cx="10688128" cy="4484093"/>
          </a:xfrm>
        </p:spPr>
        <p:txBody>
          <a:bodyPr>
            <a:noAutofit/>
          </a:bodyPr>
          <a:lstStyle/>
          <a:p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</a:p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ДЕЯТЕЛЬНОСТИ</a:t>
            </a:r>
          </a:p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музыкального руководителя</a:t>
            </a:r>
          </a:p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Винниковой Елены Петровны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– 2021 уч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год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287" y="433567"/>
            <a:ext cx="4175187" cy="23942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89" y="433566"/>
            <a:ext cx="4036759" cy="2394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042" y="3321465"/>
            <a:ext cx="3407432" cy="1686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852" y="2087567"/>
            <a:ext cx="2190540" cy="2920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89" y="3412694"/>
            <a:ext cx="3497653" cy="16815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652" y="4845025"/>
            <a:ext cx="3284148" cy="166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321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26" y="529445"/>
            <a:ext cx="3864634" cy="2173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669" y="621639"/>
            <a:ext cx="3700734" cy="2081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822" y="3844327"/>
            <a:ext cx="4088875" cy="2535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42" y="2903925"/>
            <a:ext cx="4967811" cy="303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995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5" y="299229"/>
            <a:ext cx="5771072" cy="32462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42" y="2698449"/>
            <a:ext cx="6047116" cy="35424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918049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1524000" y="-66859"/>
            <a:ext cx="9144000" cy="6429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524000" y="0"/>
            <a:ext cx="9144000" cy="6681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Мои достижения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5" y="1968919"/>
            <a:ext cx="2004704" cy="1390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57" y="1912031"/>
            <a:ext cx="1785409" cy="27461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14" y="1116286"/>
            <a:ext cx="1611363" cy="22936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748" y="4599403"/>
            <a:ext cx="1915543" cy="2176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573" y="2957433"/>
            <a:ext cx="1616279" cy="2277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7489"/>
            <a:ext cx="2391128" cy="17483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530" y="4422807"/>
            <a:ext cx="1642448" cy="23532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562" y="1055212"/>
            <a:ext cx="1468336" cy="20919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474" y="4905471"/>
            <a:ext cx="1437522" cy="18909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" y="4767260"/>
            <a:ext cx="2055573" cy="13901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661" y="1912031"/>
            <a:ext cx="1401402" cy="19620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154" y="1323760"/>
            <a:ext cx="1505486" cy="21294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40" y="3261929"/>
            <a:ext cx="1385620" cy="17907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481" y="4876995"/>
            <a:ext cx="1342180" cy="18705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577" y="3292902"/>
            <a:ext cx="1858314" cy="13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65715" y="2751"/>
            <a:ext cx="7331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Достижения воспитанников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692" y="1542328"/>
            <a:ext cx="1591254" cy="22207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40" y="1542328"/>
            <a:ext cx="1642868" cy="2331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111" y="2224455"/>
            <a:ext cx="2357842" cy="16675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890" y="3807857"/>
            <a:ext cx="1597161" cy="23042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580" y="2652722"/>
            <a:ext cx="1356317" cy="20567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889" y="4656362"/>
            <a:ext cx="1563065" cy="20148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350" y="942883"/>
            <a:ext cx="1376547" cy="19174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90" y="942883"/>
            <a:ext cx="2163449" cy="12790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357" y="3849539"/>
            <a:ext cx="1841666" cy="22675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109" y="3741589"/>
            <a:ext cx="2112837" cy="14656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0" y="404949"/>
            <a:ext cx="1818737" cy="22980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4" y="2611886"/>
            <a:ext cx="1828800" cy="287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686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DC11B8B1-29F0-4D18-B920-F177C0530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0382992" cy="7101444"/>
          </a:xfrm>
        </p:spPr>
        <p:txBody>
          <a:bodyPr>
            <a:noAutofit/>
          </a:bodyPr>
          <a:lstStyle/>
          <a:p>
            <a:pPr marL="0" indent="0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«Музыкально-танцевальная деятельность как способ органичной интеграции детей дошкольного возраста в социум ».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развитие ребенка, формирование средствами музыки и ритмических движений, разнообразных умений, способностей, качеств личности.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двигательные качества и умения: координацию движения, гибкость и пластичность, умение ориентироваться в пространстве.</a:t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Развивать эстетическое восприятие, воображение детей, их образные представления через объединение различных ощущений.</a:t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-Воспитывать у дошкольников любовь к музыке, движениям и потребность к артистическому воплощению в сотрудничестве с педагогами и родителями.</a:t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-Научить слышать, слушать и понимать музыкальные произведения.</a:t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-Обеспечить единство в работе ДОУ, семье, учреждениях социума по музыкально-танцевальной деятельности.</a:t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-Создать условия для обогащения педагогического опыта воспитателей и специалистов ДОУ по музыкально-танцевальной деятельности.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81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3966" y="313510"/>
            <a:ext cx="9144000" cy="627016"/>
          </a:xfrm>
        </p:spPr>
        <p:txBody>
          <a:bodyPr>
            <a:noAutofit/>
          </a:bodyPr>
          <a:lstStyle/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4611" y="953589"/>
            <a:ext cx="9702902" cy="5421811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Продолжать изучать новые методики по музыкальному воспитанию;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Продолжать пополнять подборку интересной детской музыкальной литературы;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- Продолжать знакомиться с новыми формами, методами и приемами обучения;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Продолжать работу с одаренными детьми и принимать участие в музыкальных творческих конкурсах;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-Оказывать коллегам активное содействие в методическом плане;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Активнее привлекать родителей к участию 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праздниках,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развлечениях, с этой целью разработать соответствующие формы и методы работы;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Продолжать принимать участие в профессиональных конкурсах;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-Продолжать посещать занятия коллег и участвовать в обмене опытом;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-Продолжать проводить открытые ОД для коллег по работе, музыкальных руководителей;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Продолжать внедрять в образовательный процесс здоровьесберегающие технологии.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/>
              <a:t> 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8320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96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2845" y="144705"/>
            <a:ext cx="9144000" cy="1185331"/>
          </a:xfrm>
        </p:spPr>
        <p:txBody>
          <a:bodyPr>
            <a:noAutofit/>
          </a:bodyPr>
          <a:lstStyle/>
          <a:p>
            <a:r>
              <a:rPr lang="ru-RU" sz="40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Группы, с которыми я работаю</a:t>
            </a:r>
            <a:endParaRPr lang="ru-RU" sz="4000" b="1" u="sng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431321" y="1656272"/>
            <a:ext cx="12361654" cy="4986068"/>
          </a:xfrm>
        </p:spPr>
        <p:txBody>
          <a:bodyPr>
            <a:noAutofit/>
          </a:bodyPr>
          <a:lstStyle/>
          <a:p>
            <a:endParaRPr lang="ru-RU" sz="3600" i="1" dirty="0" smtClean="0"/>
          </a:p>
          <a:p>
            <a:r>
              <a:rPr lang="ru-RU" sz="3600" i="1" dirty="0" smtClean="0"/>
              <a:t>1 младшая группа  (от 2 до 3 лет) </a:t>
            </a:r>
          </a:p>
          <a:p>
            <a:r>
              <a:rPr lang="ru-RU" sz="3600" i="1" dirty="0" smtClean="0"/>
              <a:t>2 младшая группа  (от 3 до 4 лет); </a:t>
            </a:r>
          </a:p>
          <a:p>
            <a:r>
              <a:rPr lang="ru-RU" sz="3600" i="1" dirty="0" smtClean="0"/>
              <a:t>средняя группа (от 4 до 5 лет); </a:t>
            </a:r>
          </a:p>
          <a:p>
            <a:r>
              <a:rPr lang="ru-RU" sz="3600" i="1" dirty="0" smtClean="0"/>
              <a:t>старшая группа (от 5 до 6 лет); </a:t>
            </a:r>
          </a:p>
          <a:p>
            <a:r>
              <a:rPr lang="ru-RU" sz="3600" i="1" dirty="0" smtClean="0"/>
              <a:t>подготовительная группа (от 6 до 7 лет).</a:t>
            </a:r>
            <a:endParaRPr lang="ru-RU" sz="32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574" y="4827014"/>
            <a:ext cx="1277312" cy="203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7492" y="4651964"/>
            <a:ext cx="1326581" cy="220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7727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3503" y="0"/>
            <a:ext cx="9118642" cy="1009403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реализации Программы </a:t>
            </a:r>
            <a:b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– 2021 уч. год.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771" y="1138687"/>
            <a:ext cx="10213674" cy="5719313"/>
          </a:xfrm>
        </p:spPr>
        <p:txBody>
          <a:bodyPr>
            <a:normAutofit fontScale="47500" lnSpcReduction="20000"/>
          </a:bodyPr>
          <a:lstStyle/>
          <a:p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программы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по разделу «Художественно-эстетическое развитие</a:t>
            </a:r>
            <a:r>
              <a:rPr lang="ru-RU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»:</a:t>
            </a:r>
            <a:r>
              <a:rPr lang="ru-RU" sz="5000" dirty="0" smtClean="0"/>
              <a:t> </a:t>
            </a:r>
            <a:endParaRPr lang="ru-RU" sz="5000" dirty="0" smtClean="0"/>
          </a:p>
          <a:p>
            <a:r>
              <a:rPr lang="ru-RU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музыкальных творческих способностей ребенка в различных видах музыкальной деятельности с учетом его индивидуальных возможностей</a:t>
            </a:r>
            <a:endParaRPr lang="ru-RU" sz="4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программы реализуется через решение следующих </a:t>
            </a: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задач: </a:t>
            </a:r>
          </a:p>
          <a:p>
            <a:pPr lvl="0" algn="l"/>
            <a:r>
              <a:rPr lang="ru-RU" sz="4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основ музыкальной культуры дошкольников;</a:t>
            </a:r>
          </a:p>
          <a:p>
            <a:pPr lvl="0" algn="l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-Формирование ценностных ориентаций средствами музыкального искусства;</a:t>
            </a:r>
          </a:p>
          <a:p>
            <a:pPr lvl="0" algn="l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-Обеспечение эмоционально-психологического благополучия, охраны и укрепления здоровья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-Укрепление и поддержка у детей интереса и любви к музыке, удовлетворение потребности детей в музыкальных впечатлениях, обеспечение эмоционально-психологического благополучия, охраны и укрепления здоровья детей; </a:t>
            </a:r>
          </a:p>
          <a:p>
            <a:pPr algn="l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-Развитие элементарных навыков и умений во всех доступных детям видах музыкальной деятельности: восприятии музыки, пении, музыкально-ритмических движениях, игре на детских музыкальных инструментах; </a:t>
            </a:r>
          </a:p>
          <a:p>
            <a:pPr algn="l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-Поддержка творческой активности, способности к творческому самовыражению в различных видах музыкальной деятельности; </a:t>
            </a:r>
          </a:p>
          <a:p>
            <a:pPr algn="l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-Развивать умение учиться взаимодействию со сверстниками, взрослыми, занимаясь музицированием, движением в группах; </a:t>
            </a:r>
          </a:p>
          <a:p>
            <a:pPr algn="l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-Предоставить возможность исполнять знакомые песни или мелодии для укрепления самооценки, уверенности в себе, ощущать собственную эффективность; </a:t>
            </a:r>
          </a:p>
          <a:p>
            <a:pPr algn="l"/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244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7324"/>
            <a:ext cx="11419568" cy="1778183"/>
          </a:xfrm>
        </p:spPr>
        <p:txBody>
          <a:bodyPr>
            <a:noAutofit/>
          </a:bodyPr>
          <a:lstStyle/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Моя теоретическая база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1977" y="850005"/>
            <a:ext cx="553790" cy="1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1693" y="3534623"/>
            <a:ext cx="1137691" cy="18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МАДОУ Детский сад 7\Desktop\ВИННИКОВА\муз рук\фото\100OLYMP\P1280073.JPG"/>
          <p:cNvPicPr>
            <a:picLocks noChangeAspect="1" noChangeArrowheads="1"/>
          </p:cNvPicPr>
          <p:nvPr/>
        </p:nvPicPr>
        <p:blipFill>
          <a:blip r:embed="rId5" cstate="print"/>
          <a:srcRect l="2343" t="26041" b="3125"/>
          <a:stretch>
            <a:fillRect/>
          </a:stretch>
        </p:blipFill>
        <p:spPr bwMode="auto">
          <a:xfrm>
            <a:off x="928662" y="1071546"/>
            <a:ext cx="525277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Users\МАДОУ Детский сад 7\Desktop\ВИННИКОВА\муз рук\фото\100OLYMP\P1280074.JPG"/>
          <p:cNvPicPr>
            <a:picLocks noChangeAspect="1" noChangeArrowheads="1"/>
          </p:cNvPicPr>
          <p:nvPr/>
        </p:nvPicPr>
        <p:blipFill>
          <a:blip r:embed="rId6" cstate="print"/>
          <a:srcRect l="6250" t="21875" r="4687" b="3125"/>
          <a:stretch>
            <a:fillRect/>
          </a:stretch>
        </p:blipFill>
        <p:spPr bwMode="auto">
          <a:xfrm>
            <a:off x="4713768" y="3804874"/>
            <a:ext cx="4536351" cy="286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177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9469" y="42930"/>
            <a:ext cx="9100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мониторинга освоения программного материала</a:t>
            </a:r>
            <a:endParaRPr 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1"/>
          <p:cNvGraphicFramePr/>
          <p:nvPr>
            <p:extLst>
              <p:ext uri="{D42A27DB-BD31-4B8C-83A1-F6EECF244321}">
                <p14:modId xmlns:p14="http://schemas.microsoft.com/office/powerpoint/2010/main" val="2809697206"/>
              </p:ext>
            </p:extLst>
          </p:nvPr>
        </p:nvGraphicFramePr>
        <p:xfrm>
          <a:off x="1374980" y="2942270"/>
          <a:ext cx="5934075" cy="3276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144290"/>
              </p:ext>
            </p:extLst>
          </p:nvPr>
        </p:nvGraphicFramePr>
        <p:xfrm>
          <a:off x="2113524" y="1550615"/>
          <a:ext cx="6435090" cy="941832"/>
        </p:xfrm>
        <a:graphic>
          <a:graphicData uri="http://schemas.openxmlformats.org/drawingml/2006/table">
            <a:tbl>
              <a:tblPr firstRow="1" firstCol="1" bandRow="1"/>
              <a:tblGrid>
                <a:gridCol w="2133600">
                  <a:extLst>
                    <a:ext uri="{9D8B030D-6E8A-4147-A177-3AD203B41FA5}">
                      <a16:colId xmlns:a16="http://schemas.microsoft.com/office/drawing/2014/main" val="778117805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8801119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1410792518"/>
                    </a:ext>
                  </a:extLst>
                </a:gridCol>
                <a:gridCol w="1431290">
                  <a:extLst>
                    <a:ext uri="{9D8B030D-6E8A-4147-A177-3AD203B41FA5}">
                      <a16:colId xmlns:a16="http://schemas.microsoft.com/office/drawing/2014/main" val="10171011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уч.года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Конец уч.года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79798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 - эстетическое развитие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детей (42%)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 детей (60%)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0596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 ребёнка (56%)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детей (40%)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73115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ребёнка (2%)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92266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 ребёнка (98%)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 детей (100%)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600705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13207" y="155083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Сравнительный анализ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-66859"/>
            <a:ext cx="9144000" cy="757054"/>
          </a:xfrm>
        </p:spPr>
        <p:txBody>
          <a:bodyPr>
            <a:noAutofit/>
          </a:bodyPr>
          <a:lstStyle/>
          <a:p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Наши 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51" y="2968061"/>
            <a:ext cx="2458528" cy="37777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461">
            <a:off x="5389713" y="1232771"/>
            <a:ext cx="4899444" cy="24157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0716">
            <a:off x="199767" y="1541049"/>
            <a:ext cx="4412290" cy="230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0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apenik.ru/dizain/obr_2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1977" y="850005"/>
            <a:ext cx="553790" cy="107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6/02/28/1755831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1693" y="3534623"/>
            <a:ext cx="1137691" cy="189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62" y="99530"/>
            <a:ext cx="2204215" cy="37826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773" y="99530"/>
            <a:ext cx="2292942" cy="37826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29" y="663214"/>
            <a:ext cx="4720492" cy="26552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56" y="3649948"/>
            <a:ext cx="5601678" cy="275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729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74" y="3700732"/>
            <a:ext cx="4695801" cy="2760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" y="258792"/>
            <a:ext cx="4695801" cy="2510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72" y="1920246"/>
            <a:ext cx="4456753" cy="270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69671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3" y="83180"/>
            <a:ext cx="3663092" cy="2279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3" y="3679321"/>
            <a:ext cx="3663092" cy="2320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351" y="83180"/>
            <a:ext cx="3528245" cy="2416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643" y="1068268"/>
            <a:ext cx="3897930" cy="24771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350" y="3545457"/>
            <a:ext cx="3528245" cy="2454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805" y="3545457"/>
            <a:ext cx="2941606" cy="31786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09387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3326</TotalTime>
  <Words>180</Words>
  <Application>Microsoft Office PowerPoint</Application>
  <PresentationFormat>Широкоэкранный</PresentationFormat>
  <Paragraphs>57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Times New Roman</vt:lpstr>
      <vt:lpstr>Тема Office</vt:lpstr>
      <vt:lpstr>МУНИЦИПАЛЬНОЕ БЮДЖЕТНОЕ ДОШКОЛЬНОЕ ОБРАЗОВАТЕЛЬНОЕ УЧРЕЖДЕНИЕ  «ДЕТСКИЙ САД ОБЩЕРАЗВИВАЮЩЕГО ВИДА №30 Г. ЛЕНИНОГОРСКА» МУНИЦИПАЛЬНОЕ ОБРАЗОВАНИЕ «ЛЕНИНОГОРСКИЙ МУНИЦИПАЛЬНЫЙ РАЙОН» РЕСПУБЛИКИ ТАТАРСТАН</vt:lpstr>
      <vt:lpstr>Группы, с которыми я работаю</vt:lpstr>
      <vt:lpstr>    Цель и задачи реализации Программы  на 2020 – 2021 уч. год.</vt:lpstr>
      <vt:lpstr>               Моя теоретическая база:  </vt:lpstr>
      <vt:lpstr>Презентация PowerPoint</vt:lpstr>
      <vt:lpstr>Наши 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Самообразование: «Музыкально-танцевальная деятельность как способ органичной интеграции детей дошкольного возраста в социум ». Цель – развитие ребенка, формирование средствами музыки и ритмических движений, разнообразных умений, способностей, качеств личности. Задачи: -Формировать двигательные качества и умения: координацию движения, гибкость и пластичность, умение ориентироваться в пространстве. - Развивать эстетическое восприятие, воображение детей, их образные представления через объединение различных ощущений. -Воспитывать у дошкольников любовь к музыке, движениям и потребность к артистическому воплощению в сотрудничестве с педагогами и родителями. -Научить слышать, слушать и понимать музыкальные произведения. -Обеспечить единство в работе ДОУ, семье, учреждениях социума по музыкально-танцевальной деятельности. -Создать условия для обогащения педагогического опыта воспитателей и специалистов ДОУ по музыкально-танцевальной деятельности.   </vt:lpstr>
      <vt:lpstr>Задачи на 2021-2022 уч. год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Пользователь Windows</cp:lastModifiedBy>
  <cp:revision>242</cp:revision>
  <dcterms:created xsi:type="dcterms:W3CDTF">2017-06-04T17:26:54Z</dcterms:created>
  <dcterms:modified xsi:type="dcterms:W3CDTF">2021-09-03T07:09:33Z</dcterms:modified>
</cp:coreProperties>
</file>